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9" r:id="rId4"/>
    <p:sldId id="260" r:id="rId5"/>
    <p:sldId id="290" r:id="rId6"/>
    <p:sldId id="259" r:id="rId7"/>
    <p:sldId id="258" r:id="rId8"/>
    <p:sldId id="273" r:id="rId9"/>
    <p:sldId id="287" r:id="rId10"/>
    <p:sldId id="261" r:id="rId11"/>
    <p:sldId id="262" r:id="rId12"/>
    <p:sldId id="263" r:id="rId13"/>
    <p:sldId id="264" r:id="rId14"/>
    <p:sldId id="265" r:id="rId15"/>
    <p:sldId id="285" r:id="rId16"/>
    <p:sldId id="266" r:id="rId17"/>
    <p:sldId id="274" r:id="rId18"/>
    <p:sldId id="276" r:id="rId19"/>
    <p:sldId id="277" r:id="rId20"/>
    <p:sldId id="278" r:id="rId21"/>
    <p:sldId id="279" r:id="rId22"/>
    <p:sldId id="267" r:id="rId23"/>
    <p:sldId id="280" r:id="rId24"/>
    <p:sldId id="281" r:id="rId25"/>
    <p:sldId id="282" r:id="rId26"/>
    <p:sldId id="268" r:id="rId27"/>
    <p:sldId id="269" r:id="rId28"/>
    <p:sldId id="270" r:id="rId29"/>
    <p:sldId id="283" r:id="rId30"/>
    <p:sldId id="284" r:id="rId31"/>
    <p:sldId id="271" r:id="rId32"/>
    <p:sldId id="288" r:id="rId33"/>
    <p:sldId id="291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64CD4-2105-4923-BD2E-DB1C0570885A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4DFD9-670F-42E4-BB92-4DC51BBF4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40B5-77A4-49E4-A3B5-87FB435E0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CC62F-9D36-4773-BC0E-09CD17E93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B219-6AD3-4EDA-BA3C-B6CE5E36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915C-484F-4F37-BDE3-72AE747D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C8EF4-55DA-468A-A350-E3504F1C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D2EA-5AB8-464F-BA5D-B0A09DCE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532A7-680F-49E6-94BE-1F0D5888D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E22F1-CADE-4D23-A10E-700F0752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A438-4E88-4735-B338-0EC7B2CE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00065-51CE-4937-855D-E72FD43B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77201-095A-4E7D-B776-BCF4F135F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18C01-6A07-40B8-B28C-A3E54C701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0066-98EF-4564-80AD-7173C88F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DB5F-C0C2-4C16-A20D-2ABDE888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B7D0-1FF2-44A8-B038-68FD6FDF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8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FB09-3E48-4502-BE83-FB7D716A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ABD9E-0990-4A0D-8CD1-8CD069EE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763B-B470-4A09-96B6-4216BEEF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A047-6BAC-4849-9FEF-8202AC41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21888-EE89-4723-82C3-AC6454EE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3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7CEC-8FA7-4BE8-AA2B-FE0F05B5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D3BE-45EB-40A5-909F-9C048C33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9D7B-6684-47A0-B6C9-F1CB6762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D7F2-1236-4761-91AE-C4213526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947DC-ACE0-42D9-9F48-54985B36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41E5-AAC9-43C7-BDB5-2CEA96BA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FC152-3853-47B5-9974-6423CE7FA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51865-BB7D-43CF-8130-AC6457FA1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F0389-0A4A-47D5-91B3-F7C4B8F6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464B0-DAEA-4DC9-B929-4E7AFC90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55FD1-8AB6-4B6C-8F7A-1E49527D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EADE-23BA-4B92-B3CF-E7C10F37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C86EA-CD55-42BD-BD5A-73F133C5D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063A4-858C-4B52-85F6-3FFAC587F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DF0C1-E263-44AD-ADC7-F041F6678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68E24-2293-405D-A546-F6F0A38B4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348A9-E632-4508-B9F8-D6100FFF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5D42B-9F3F-4EE2-BD8C-C7295D57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1A277-8156-4AC2-8BB8-2718A3DC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6881-5933-4535-9859-B2032678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A634A-1EAD-4B63-B956-FF9BFBED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3DE09-8C76-43F6-859F-B671D2C5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24F4-CEBA-47F9-87C8-39886FC5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04EDA-DCC7-4E26-AD2D-83ED23A5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254BF-14AF-4DA0-8B77-9DD80F58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CB14-B76C-4609-9B53-122A7708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3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4F6E-481F-4AB3-9FA1-82AADA66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4B6F-7FF8-47C7-B96B-D5BCA465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29C6-EEAB-4703-AEF8-1F2F950D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5B302-2550-4241-850C-AB608F8C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358CE-1148-48B7-9954-14659CD8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7512C-9C5D-4B62-BB0B-B74296F9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6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A251-8EBF-4355-B88A-0593181F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94E26-9C0A-45F3-BB5B-BFA91AC27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2BDBC-6E60-4436-9DCC-493FC8C4F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1B630-7B4B-4999-8181-4450EE14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2CAE4-BB7C-44DC-925A-0B0C1286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2901F-E41A-4DF6-9016-A1783BB0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CC278-32F7-441A-8F0F-41E6B116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677CC-3982-47C5-A70F-66EA9C47E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1F5B-3565-4143-A1AE-F24FAD5DF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9094-6F99-4ED0-B24D-CD962D8E83F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DC4F-80F2-4863-8377-E508AB1BA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702DB-5FF4-480B-B896-1FC81C4CD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54A69-8E71-405E-AD11-B43A21C66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9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reatscottgadgets.com/hackrf/one/" TargetMode="External"/><Relationship Id="rId2" Type="http://schemas.openxmlformats.org/officeDocument/2006/relationships/hyperlink" Target="https://en.wikipedia.org/wiki/Software-defined_ra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verythingrf.com/community/what-is-a-software-defined-radio" TargetMode="External"/><Relationship Id="rId5" Type="http://schemas.openxmlformats.org/officeDocument/2006/relationships/hyperlink" Target="https://www.viavisolutions.com/en-us/what-software-defined-radio-sdr" TargetMode="External"/><Relationship Id="rId4" Type="http://schemas.openxmlformats.org/officeDocument/2006/relationships/hyperlink" Target="https://www.sciencedirect.com/topics/engineering/software-defined-radi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406E-EBF6-4485-B7E7-B711C9568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0700"/>
            <a:ext cx="9144000" cy="2387600"/>
          </a:xfrm>
        </p:spPr>
        <p:txBody>
          <a:bodyPr/>
          <a:lstStyle/>
          <a:p>
            <a:r>
              <a:rPr lang="en-US" dirty="0"/>
              <a:t>SOFTWARE DEFINED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7A5A-7826-4894-B355-2917646DC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2856"/>
            <a:ext cx="9144000" cy="1655762"/>
          </a:xfr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UBAID UR REHMAN</a:t>
            </a:r>
          </a:p>
          <a:p>
            <a:r>
              <a:rPr lang="en-US" dirty="0"/>
              <a:t>Embedded Intern</a:t>
            </a:r>
          </a:p>
        </p:txBody>
      </p:sp>
    </p:spTree>
    <p:extLst>
      <p:ext uri="{BB962C8B-B14F-4D97-AF65-F5344CB8AC3E}">
        <p14:creationId xmlns:p14="http://schemas.microsoft.com/office/powerpoint/2010/main" val="195394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F04F-167C-469A-ACE2-0537555B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of 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A4E9-8A20-4B24-9F61-27A0AFFD1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cover this in multiple slides and will follow this sequence.</a:t>
            </a:r>
          </a:p>
          <a:p>
            <a:pPr lvl="1"/>
            <a:r>
              <a:rPr lang="en-US" dirty="0"/>
              <a:t>Complex Signals.</a:t>
            </a:r>
          </a:p>
          <a:p>
            <a:pPr lvl="1"/>
            <a:r>
              <a:rPr lang="en-US" dirty="0"/>
              <a:t>Nyquist Theorem and Complex Signal</a:t>
            </a:r>
          </a:p>
          <a:p>
            <a:pPr lvl="1"/>
            <a:r>
              <a:rPr lang="en-US" dirty="0"/>
              <a:t>SDR Transmitter</a:t>
            </a:r>
          </a:p>
          <a:p>
            <a:pPr lvl="1"/>
            <a:r>
              <a:rPr lang="en-US" dirty="0"/>
              <a:t>SDR Receiver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3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3810-BD10-496F-B207-5BD9F416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Complex Signal?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3264F-30D5-43DA-B437-4BAF20B843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real signal has one component: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complex signal has two components:</a:t>
                </a:r>
              </a:p>
              <a:p>
                <a:pPr marL="0" indent="0">
                  <a:buNone/>
                </a:pPr>
                <a:r>
                  <a:rPr lang="en-US" dirty="0"/>
                  <a:t>	I     In-Phase (or Real)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Q   Quadrature (or Imaginary)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Phase shift relative to 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3264F-30D5-43DA-B437-4BAF20B84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2F1E5-A70B-42F9-A264-76241B67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95" y="2204830"/>
            <a:ext cx="4146631" cy="1068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F2FC0-28CE-471B-8E2D-E01DEC8F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622" y="3902076"/>
            <a:ext cx="3991004" cy="16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9CEE-7D0A-451A-B677-FFDFB8E8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and Negative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897BB-D79C-4BAD-81F3-249FCAE9F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complex signal can be a positive or negative frequency </a:t>
                </a:r>
              </a:p>
              <a:p>
                <a:r>
                  <a:rPr lang="en-US" dirty="0"/>
                  <a:t>For Positive Frequency</a:t>
                </a:r>
              </a:p>
              <a:p>
                <a:pPr marL="0" indent="0">
                  <a:buNone/>
                </a:pPr>
                <a:r>
                  <a:rPr lang="en-US" dirty="0"/>
                  <a:t>	I Leads Q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Negative Frequency</a:t>
                </a:r>
              </a:p>
              <a:p>
                <a:pPr marL="0" indent="0">
                  <a:buNone/>
                </a:pPr>
                <a:r>
                  <a:rPr lang="en-US" dirty="0"/>
                  <a:t>	I lags Q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897BB-D79C-4BAD-81F3-249FCAE9F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A6B2F4-A0A8-44BB-84F3-CC3C57ED3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49964"/>
            <a:ext cx="4772790" cy="1771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6AEDD-EBB9-4FFB-BF06-A8AC422F1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5718"/>
            <a:ext cx="4346713" cy="16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91BD-C778-4839-8667-C291DE67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Signals – Another View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55B19A-B64C-4AD1-A347-9B04EC090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6636027" cy="530404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Think of a rotating wheel centered on a horizontal (real) I axis and a vertical (Imaginary) Q axis.</a:t>
                </a:r>
              </a:p>
              <a:p>
                <a:r>
                  <a:rPr lang="en-US" dirty="0"/>
                  <a:t>As the wheel rotates, a point on the edge of the wheel moves left and right along the I axis, and up and down along the Q axis.</a:t>
                </a:r>
              </a:p>
              <a:p>
                <a:r>
                  <a:rPr lang="en-US" dirty="0"/>
                  <a:t>If the wheel rotates at a constant speed, the values of I and Q are identical to the sinewave plots we just looked at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degrees out of phase!.</a:t>
                </a:r>
              </a:p>
              <a:p>
                <a:r>
                  <a:rPr lang="en-US" dirty="0"/>
                  <a:t>If the wheel rotates counter-clockwise we generate a positive frequency</a:t>
                </a:r>
              </a:p>
              <a:p>
                <a:r>
                  <a:rPr lang="en-US" dirty="0"/>
                  <a:t>If the wheel rotates clockwise we generate a negative frequency.</a:t>
                </a:r>
              </a:p>
              <a:p>
                <a:r>
                  <a:rPr lang="en-US" dirty="0"/>
                  <a:t>You can think of a complex signal as a rotating vector with two components: I  = Cos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Q = Sin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and with a positive or negative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55B19A-B64C-4AD1-A347-9B04EC090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6636027" cy="5304046"/>
              </a:xfrm>
              <a:blipFill>
                <a:blip r:embed="rId2"/>
                <a:stretch>
                  <a:fillRect l="-1194" t="-2641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800DF6A-C9A4-41C9-88EF-0736AB4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75" y="1473683"/>
            <a:ext cx="3048911" cy="2197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053E6-5EF8-4009-9867-49C174D18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05" y="3670852"/>
            <a:ext cx="3623717" cy="30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D041-20FE-4233-9061-6ACFA292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Nyquist Theorem and Complex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8FFB-FDD2-4918-BE9F-A34EE9CFF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8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Nyquist Theorem</a:t>
            </a:r>
          </a:p>
          <a:p>
            <a:r>
              <a:rPr lang="en-US" dirty="0"/>
              <a:t>For real signals, we have one digital value per sample.</a:t>
            </a:r>
          </a:p>
          <a:p>
            <a:r>
              <a:rPr lang="en-US" dirty="0"/>
              <a:t>For complex signals, we have two values per sample: I and Q.</a:t>
            </a:r>
          </a:p>
          <a:p>
            <a:r>
              <a:rPr lang="en-US" dirty="0"/>
              <a:t>A complex signal sample contains twice the information as a real signal sample.</a:t>
            </a:r>
          </a:p>
          <a:p>
            <a:r>
              <a:rPr lang="en-US" dirty="0"/>
              <a:t>As a result:</a:t>
            </a:r>
          </a:p>
          <a:p>
            <a:pPr marL="0" indent="0">
              <a:buNone/>
            </a:pPr>
            <a:r>
              <a:rPr lang="en-US" dirty="0"/>
              <a:t>	The Nyquist Theorem for 	complex sampling requires the 	sampling rate must be at least                                    equal to the bandwidth of the signal.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DCE0C-10FA-42FB-9C7C-89DDE3F1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500" y="1405110"/>
            <a:ext cx="3103669" cy="2596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13089-E011-4B22-BA40-4BDA223A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701085"/>
            <a:ext cx="5340626" cy="29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7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C1A-1222-487F-8FA4-550FFCE5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Make a Complex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84AB-B695-4803-BEB7-FEF6E4CF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44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Multiply a real signal (f1) by a complex sinewave signal generator (f2)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Cosf1 x sinf2 = sin(f1-f2)</a:t>
            </a:r>
          </a:p>
          <a:p>
            <a:pPr marL="0" indent="0">
              <a:buNone/>
            </a:pPr>
            <a:r>
              <a:rPr lang="en-US" sz="1800" dirty="0"/>
              <a:t>	Cosf1 x Cosf2 = cos(f1-f2)</a:t>
            </a:r>
          </a:p>
          <a:p>
            <a:r>
              <a:rPr lang="en-US" sz="1800" dirty="0"/>
              <a:t>Remove the higher frequency sum components</a:t>
            </a:r>
          </a:p>
          <a:p>
            <a:r>
              <a:rPr lang="en-US" sz="1800" dirty="0"/>
              <a:t>Complex multiplication performs two operation:</a:t>
            </a:r>
          </a:p>
          <a:p>
            <a:pPr lvl="1"/>
            <a:r>
              <a:rPr lang="en-US" sz="1400" dirty="0"/>
              <a:t>Translates the input signal (f1) down to the difference frequency (f1-f2)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BBC07-1BD8-4ABF-9FD5-54AA60A1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7"/>
          <a:stretch/>
        </p:blipFill>
        <p:spPr>
          <a:xfrm>
            <a:off x="2737711" y="2118898"/>
            <a:ext cx="6716577" cy="22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2206-02E9-4B03-B763-15C40BAA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SDR 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4991-8C6E-4CAE-A5AF-B7088976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671497" cy="2813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RF Tuner down converts analog RF signals to analog IF Frequencies.</a:t>
            </a:r>
          </a:p>
          <a:p>
            <a:r>
              <a:rPr lang="en-US" dirty="0"/>
              <a:t>A/D Converter digitizes the IF signal creating real digital samples.</a:t>
            </a:r>
          </a:p>
          <a:p>
            <a:r>
              <a:rPr lang="en-US" dirty="0"/>
              <a:t>Digital Mixer and Local Oscillator translate digital IF to complex baseband</a:t>
            </a:r>
          </a:p>
          <a:p>
            <a:r>
              <a:rPr lang="en-US" dirty="0"/>
              <a:t>Digital FIR Low Pass filter limits the complex baseband signal bandwidth.</a:t>
            </a:r>
          </a:p>
          <a:p>
            <a:r>
              <a:rPr lang="en-US" dirty="0"/>
              <a:t>DDC = Complex Mixer + Local Oscillator + Decimating Low Pass Filter.</a:t>
            </a:r>
          </a:p>
          <a:p>
            <a:r>
              <a:rPr lang="en-US" dirty="0"/>
              <a:t>Digital Signal Processing stage performs signal demodulation,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323B-B8A6-4BF3-9FC2-75B941C45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6" y="4277662"/>
            <a:ext cx="9079685" cy="2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2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0-D337-4A09-8BFC-C1558AB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 RF Tuner IF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9B07-456D-476B-9EC4-A3C414B9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Band Pass Filter passes only the signal bandwidth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876EB-E027-439B-AF67-0C07D495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52" y="2541276"/>
            <a:ext cx="6884467" cy="37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0-D337-4A09-8BFC-C1558AB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 RF Tuner IF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9B07-456D-476B-9EC4-A3C414B9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Band Pass Filter passes only the signal bandwidth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DDC30-5740-423C-A590-24452A31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95" y="2606439"/>
            <a:ext cx="8208479" cy="3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0-D337-4A09-8BFC-C1558AB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 RF Tuner IF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9B07-456D-476B-9EC4-A3C414B9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Band Pass Filter passes only the signal bandwidth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A95C8-1BE7-4C93-B369-9CADFDD1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20" y="2429013"/>
            <a:ext cx="7409114" cy="40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FF18-6902-407D-8FAB-29550BCF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511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What is Software Defined Radio?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A878-7189-4C6D-8718-49C6B6AC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6136"/>
            <a:ext cx="6072965" cy="49997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Software Defined Radio (SDR) is commonly defined as a “Radio in which some or all of the physical layer functions are software defined”. </a:t>
            </a:r>
          </a:p>
          <a:p>
            <a:pPr algn="just"/>
            <a:r>
              <a:rPr lang="en-US" dirty="0"/>
              <a:t>SDR technology uses software, instead of conventional hardware, to perform radio-signal processing functions. Filters, frequency tuners used in conventional systems can all be written in software. </a:t>
            </a:r>
          </a:p>
          <a:p>
            <a:pPr algn="just"/>
            <a:r>
              <a:rPr lang="en-US" dirty="0"/>
              <a:t>Software defined devices can be reconfigured to adapt to changing product requirements.</a:t>
            </a:r>
          </a:p>
        </p:txBody>
      </p:sp>
      <p:pic>
        <p:nvPicPr>
          <p:cNvPr id="1026" name="Picture 2" descr="Software-defined radio is key to seamless and effective military  communication - Military Embedded Systems">
            <a:extLst>
              <a:ext uri="{FF2B5EF4-FFF2-40B4-BE49-F238E27FC236}">
                <a16:creationId xmlns:a16="http://schemas.microsoft.com/office/drawing/2014/main" id="{3B0CDF77-2D60-4FEF-8194-AF5A8ED8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34" y="2776067"/>
            <a:ext cx="4197866" cy="254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84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0-D337-4A09-8BFC-C1558AB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 RF Tuner Receiver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9B07-456D-476B-9EC4-A3C414B9C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Suppose you want to receive a different signal</a:t>
            </a:r>
          </a:p>
          <a:p>
            <a:r>
              <a:rPr lang="en-US" dirty="0"/>
              <a:t>Frequency translation (amount of shift) is controlled by setting local oscillator frequency</a:t>
            </a:r>
          </a:p>
          <a:p>
            <a:r>
              <a:rPr lang="en-US" dirty="0"/>
              <a:t>Tune to another “station” by changing the local oscillator frequency.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4AE8E-DC89-4C8B-B5BE-59C88CCC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80" y="3176518"/>
            <a:ext cx="7318713" cy="34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0-D337-4A09-8BFC-C1558AB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 RF Tuner Receiver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9B07-456D-476B-9EC4-A3C414B9C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IF Band Pass Filter passes only the new signal instead.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A8C39-7D80-4FDF-BF65-9CC02CB4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89" y="2447719"/>
            <a:ext cx="7395755" cy="40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FA60-4F46-431A-9A71-7FB3FC83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DDC: Two-Step Signal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28DC-05A0-45A2-93A0-1515DCB91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122"/>
            <a:ext cx="9572538" cy="21505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Frequency Translation</a:t>
            </a:r>
          </a:p>
          <a:p>
            <a:pPr marL="0" indent="0">
              <a:buNone/>
            </a:pPr>
            <a:r>
              <a:rPr lang="en-US" dirty="0"/>
              <a:t>	Tuning (down conversion frequency) is controlled by Local Oscillator Setting</a:t>
            </a:r>
          </a:p>
          <a:p>
            <a:r>
              <a:rPr lang="en-US" dirty="0"/>
              <a:t>Low Pass Filtering</a:t>
            </a:r>
          </a:p>
          <a:p>
            <a:pPr marL="0" indent="0">
              <a:buNone/>
            </a:pPr>
            <a:r>
              <a:rPr lang="en-US" dirty="0"/>
              <a:t>	Decimation Setting controls filter bandwidth AND decimation</a:t>
            </a:r>
          </a:p>
          <a:p>
            <a:pPr marL="0" indent="0">
              <a:buNone/>
            </a:pPr>
            <a:r>
              <a:rPr lang="en-US" dirty="0"/>
              <a:t>	As the filter bandwidth becomes lower, the decimation factor increases.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0644D-3A5B-46F2-BA65-1EEC0D24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03" y="3429000"/>
            <a:ext cx="6997028" cy="33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D192-F077-4D00-8F46-30B23ECD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Digital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0A28-0D21-439B-B313-796167D6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band contains several signals within its bandwidth</a:t>
            </a:r>
          </a:p>
          <a:p>
            <a:r>
              <a:rPr lang="en-US" dirty="0"/>
              <a:t>Digital complex mixer translates desired input signal within the IF band directly down to 0 Hz or DC as a complex signal.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754CA-9446-4302-B948-081CEF48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39" y="3144095"/>
            <a:ext cx="6248098" cy="37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D192-F077-4D00-8F46-30B23ECD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Filter Band limiting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0A28-0D21-439B-B313-796167D6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Low Pass Filter bandwidth is set to match desired bandwidth of received channel.</a:t>
            </a:r>
          </a:p>
          <a:p>
            <a:r>
              <a:rPr lang="en-US" dirty="0"/>
              <a:t>At the output of the Low Pass Filter, the complex baseband signal bandwidth has been reduced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848F-20F2-430E-9A1D-4D882F30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57" y="3429001"/>
            <a:ext cx="63628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1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83C1-C180-4E66-93E3-1517DCB3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LPF Output Signal Decimation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00D-EF76-4664-9F8F-F9A75E931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LPF output is band limited. Nyquist tells us we can lower the sample rate.</a:t>
            </a:r>
          </a:p>
          <a:p>
            <a:r>
              <a:rPr lang="en-US" dirty="0"/>
              <a:t>Decimation means keeping one of every N samples.</a:t>
            </a:r>
          </a:p>
          <a:p>
            <a:r>
              <a:rPr lang="en-US" dirty="0"/>
              <a:t>If the decimated output sample rate is kept above Nyquist limit, no information is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17738-A455-4597-B28D-537A2AD2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" y="4001294"/>
            <a:ext cx="7365643" cy="2744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DCC50-46D0-4A7A-9936-5F37538EB3F0}"/>
              </a:ext>
            </a:extLst>
          </p:cNvPr>
          <p:cNvSpPr txBox="1"/>
          <p:nvPr/>
        </p:nvSpPr>
        <p:spPr>
          <a:xfrm>
            <a:off x="8793563" y="4660667"/>
            <a:ext cx="3000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Benefit: </a:t>
            </a:r>
            <a:r>
              <a:rPr lang="en-US" dirty="0"/>
              <a:t>Same information can be processed easier in DSP, transmitted at a lower rate, or stored in less memory</a:t>
            </a:r>
          </a:p>
        </p:txBody>
      </p:sp>
    </p:spTree>
    <p:extLst>
      <p:ext uri="{BB962C8B-B14F-4D97-AF65-F5344CB8AC3E}">
        <p14:creationId xmlns:p14="http://schemas.microsoft.com/office/powerpoint/2010/main" val="1075330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72-8BEC-4DA1-A485-2058D732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 Radio Transmitter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2D757-C48E-474A-9950-32E539F2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2083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DSP stage generates complex baseband digital signal</a:t>
            </a:r>
          </a:p>
          <a:p>
            <a:r>
              <a:rPr lang="en-US" dirty="0"/>
              <a:t>Digital up Converter translates complex digital baseband to real IF.</a:t>
            </a:r>
          </a:p>
          <a:p>
            <a:r>
              <a:rPr lang="en-US" dirty="0"/>
              <a:t>D/A converter converts real digital IF samples to analog IF signal.</a:t>
            </a:r>
          </a:p>
          <a:p>
            <a:r>
              <a:rPr lang="en-US" dirty="0"/>
              <a:t>RF Upconverter translates analog IF signals to analog RF Frequencies</a:t>
            </a:r>
          </a:p>
          <a:p>
            <a:r>
              <a:rPr lang="en-US" dirty="0"/>
              <a:t>Power amplifier boosts signal energy to antenna.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A7695-CDC5-4F01-9902-AC65E3CC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09270"/>
            <a:ext cx="10134600" cy="26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8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E320-669E-43D8-A7C5-BE49ECC6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Digital Upconverter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5D37-0A89-4C5E-9C2F-681826B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7696" cy="27198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D/A output rate must be high enough to satisfy Nyquist for IF output.</a:t>
            </a:r>
          </a:p>
          <a:p>
            <a:r>
              <a:rPr lang="en-US" dirty="0"/>
              <a:t>Digital Mixer translates baseband samples up to IF frequency.</a:t>
            </a:r>
          </a:p>
          <a:p>
            <a:r>
              <a:rPr lang="en-US" dirty="0"/>
              <a:t>Mixer must deliver output samples at the D/A sample rate.</a:t>
            </a:r>
          </a:p>
          <a:p>
            <a:r>
              <a:rPr lang="en-US" dirty="0"/>
              <a:t>Mixer generates one output samples for each of two input samples.</a:t>
            </a:r>
          </a:p>
          <a:p>
            <a:r>
              <a:rPr lang="en-US" dirty="0"/>
              <a:t>Local Oscillator &amp; baseband sample rate must be at D/A sample rate.</a:t>
            </a:r>
          </a:p>
          <a:p>
            <a:r>
              <a:rPr lang="en-US" dirty="0"/>
              <a:t>Digital baseband input sample rate is much lower.</a:t>
            </a:r>
          </a:p>
          <a:p>
            <a:r>
              <a:rPr lang="en-US" dirty="0"/>
              <a:t>Interpolation filter solves the problem!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44BF1-21BA-40DB-90D8-C766AE431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62" y="4545496"/>
            <a:ext cx="910717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FD4-8938-4FF3-8A00-2DEE8245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Interpolating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B3C58-3642-4925-A02F-2CEF77FB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4"/>
            <a:ext cx="5999920" cy="27626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Interpolation filter increases the sampling rate of the complex baseband input signal.</a:t>
            </a:r>
          </a:p>
          <a:p>
            <a:r>
              <a:rPr lang="en-US" dirty="0"/>
              <a:t>Interpolation Factor N determines the ratio.</a:t>
            </a:r>
          </a:p>
          <a:p>
            <a:r>
              <a:rPr lang="en-US" dirty="0"/>
              <a:t>Interpolation does NOT change the baseband frequency - just increases the sample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0741D-8C6E-4CCE-A060-F27D633CA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72" y="1585580"/>
            <a:ext cx="4001058" cy="276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9719-4F88-4241-AFFC-851B90CB8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b="-3255"/>
          <a:stretch/>
        </p:blipFill>
        <p:spPr>
          <a:xfrm>
            <a:off x="5005252" y="4280010"/>
            <a:ext cx="6577147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5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E1FE-2E39-4250-B460-6F5FD140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Frequency Domain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0D72-B828-4DD4-9805-25B425B4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the interpolated baseband sample rate matches the Fs rate required at the mixer input.</a:t>
            </a:r>
          </a:p>
          <a:p>
            <a:r>
              <a:rPr lang="en-US" dirty="0"/>
              <a:t>Digital mixer translates complex baseband signal up to an IF Frequency.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26FC5-64E6-425C-8E07-FBF2D1B2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78" y="3429000"/>
            <a:ext cx="6495740" cy="32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0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C01-0D66-475F-8399-0E435E4D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Software Does Everything What is The Role of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B135-1FEA-49E0-8FE6-C62C56590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Hardware is still required for the RF front end and Analog to Digital Converter (ADC) and Digital to Analog Converter (DAC).</a:t>
            </a:r>
          </a:p>
          <a:p>
            <a:r>
              <a:rPr lang="en-US" dirty="0"/>
              <a:t>More on that later in the presentation.</a:t>
            </a:r>
          </a:p>
        </p:txBody>
      </p:sp>
      <p:pic>
        <p:nvPicPr>
          <p:cNvPr id="1028" name="Picture 4" descr="GitHub - greatscottgadgets/hackrf: low cost software radio platform">
            <a:extLst>
              <a:ext uri="{FF2B5EF4-FFF2-40B4-BE49-F238E27FC236}">
                <a16:creationId xmlns:a16="http://schemas.microsoft.com/office/drawing/2014/main" id="{95FB9E83-7809-4A21-BB17-E90514E7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13" y="1690688"/>
            <a:ext cx="4837043" cy="32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50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E1FE-2E39-4250-B460-6F5FD140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Frequency Domain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0D72-B828-4DD4-9805-25B425B4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the interpolated baseband sample rate matches the Fs rate required at the mixer input.</a:t>
            </a:r>
          </a:p>
          <a:p>
            <a:r>
              <a:rPr lang="en-US" dirty="0"/>
              <a:t>Digital mixer translates complex baseband signal up to an IF Frequency.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55E16-8117-4060-AC08-FDAA41838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17" y="3147281"/>
            <a:ext cx="7398026" cy="3710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E0448-6771-4D74-90FE-227AAD7D398F}"/>
              </a:ext>
            </a:extLst>
          </p:cNvPr>
          <p:cNvSpPr txBox="1"/>
          <p:nvPr/>
        </p:nvSpPr>
        <p:spPr>
          <a:xfrm>
            <a:off x="3086100" y="3260035"/>
            <a:ext cx="176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Complex Interpolation Band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6F5AB-1EEA-4F98-8621-8FE91C81AA70}"/>
              </a:ext>
            </a:extLst>
          </p:cNvPr>
          <p:cNvSpPr txBox="1"/>
          <p:nvPr/>
        </p:nvSpPr>
        <p:spPr>
          <a:xfrm>
            <a:off x="3384274" y="6123543"/>
            <a:ext cx="58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05572-5667-406D-9F47-0DB228901A0A}"/>
              </a:ext>
            </a:extLst>
          </p:cNvPr>
          <p:cNvSpPr txBox="1"/>
          <p:nvPr/>
        </p:nvSpPr>
        <p:spPr>
          <a:xfrm>
            <a:off x="7911548" y="6308209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Freq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5C99E-0613-48B1-B90B-3F4207F0B29E}"/>
              </a:ext>
            </a:extLst>
          </p:cNvPr>
          <p:cNvSpPr txBox="1"/>
          <p:nvPr/>
        </p:nvSpPr>
        <p:spPr>
          <a:xfrm>
            <a:off x="5673590" y="3998699"/>
            <a:ext cx="166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Complex Mixer</a:t>
            </a:r>
          </a:p>
        </p:txBody>
      </p:sp>
    </p:spTree>
    <p:extLst>
      <p:ext uri="{BB962C8B-B14F-4D97-AF65-F5344CB8AC3E}">
        <p14:creationId xmlns:p14="http://schemas.microsoft.com/office/powerpoint/2010/main" val="3050641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E7C2-4671-4485-9FAA-3F3F611F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DDC and DUC: Two-Step Signal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6420A-C9E9-464E-875A-B7FFBF938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423992" cy="22897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Digital Down Conversion- DDC</a:t>
            </a:r>
          </a:p>
          <a:p>
            <a:r>
              <a:rPr lang="en-US" dirty="0"/>
              <a:t>Frequency Translation</a:t>
            </a:r>
          </a:p>
          <a:p>
            <a:pPr lvl="1"/>
            <a:r>
              <a:rPr lang="en-US" dirty="0"/>
              <a:t>Local Oscillator Setting</a:t>
            </a:r>
          </a:p>
          <a:p>
            <a:r>
              <a:rPr lang="en-US" dirty="0"/>
              <a:t>Low Pass Filtering</a:t>
            </a:r>
          </a:p>
          <a:p>
            <a:pPr lvl="1"/>
            <a:r>
              <a:rPr lang="en-US" dirty="0"/>
              <a:t>Decimation and Bandwidth Setting</a:t>
            </a:r>
          </a:p>
          <a:p>
            <a:pPr lvl="1"/>
            <a:r>
              <a:rPr lang="en-US" dirty="0"/>
              <a:t>Baseband Sample Rate Fb = Fs/N</a:t>
            </a:r>
          </a:p>
          <a:p>
            <a:pPr lvl="1"/>
            <a:r>
              <a:rPr lang="en-US" dirty="0"/>
              <a:t>Baseband Bandwidth = 0.8 x Fb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C2168-0263-40D9-AF12-E9046530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509" y="1690688"/>
            <a:ext cx="3449292" cy="22897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C9482-0578-4BFE-84FE-C3ADCCCB330C}"/>
              </a:ext>
            </a:extLst>
          </p:cNvPr>
          <p:cNvSpPr txBox="1">
            <a:spLocks/>
          </p:cNvSpPr>
          <p:nvPr/>
        </p:nvSpPr>
        <p:spPr>
          <a:xfrm>
            <a:off x="838199" y="4022461"/>
            <a:ext cx="7245626" cy="2289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Digital Up Conversion- DUC</a:t>
            </a:r>
          </a:p>
          <a:p>
            <a:r>
              <a:rPr lang="en-US" dirty="0"/>
              <a:t>Frequency Translation</a:t>
            </a:r>
          </a:p>
          <a:p>
            <a:pPr lvl="1"/>
            <a:r>
              <a:rPr lang="en-US" dirty="0"/>
              <a:t>Local Oscillator Setting</a:t>
            </a:r>
          </a:p>
          <a:p>
            <a:r>
              <a:rPr lang="en-US" dirty="0"/>
              <a:t>Interpolation Filtering</a:t>
            </a:r>
          </a:p>
          <a:p>
            <a:pPr lvl="1"/>
            <a:r>
              <a:rPr lang="en-US" dirty="0"/>
              <a:t>Interpolation and Bandwidth Setting</a:t>
            </a:r>
          </a:p>
          <a:p>
            <a:pPr lvl="1"/>
            <a:r>
              <a:rPr lang="en-US" dirty="0"/>
              <a:t>Output Sample Rate Fs = Fb x 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0384B-12A9-4279-AC82-7503715D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88" y="4024076"/>
            <a:ext cx="3932582" cy="25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5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CB7D-AD5B-40DD-8EFC-BAE4BB5B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498B-D650-41CA-8AE8-F2CDE26B0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Defined Radios are configured easily.</a:t>
            </a:r>
          </a:p>
          <a:p>
            <a:r>
              <a:rPr lang="en-US" dirty="0"/>
              <a:t>They can be used extensively.</a:t>
            </a:r>
          </a:p>
          <a:p>
            <a:r>
              <a:rPr lang="en-US" dirty="0"/>
              <a:t>They are helpful and useful in RF World!.</a:t>
            </a:r>
          </a:p>
        </p:txBody>
      </p:sp>
    </p:spTree>
    <p:extLst>
      <p:ext uri="{BB962C8B-B14F-4D97-AF65-F5344CB8AC3E}">
        <p14:creationId xmlns:p14="http://schemas.microsoft.com/office/powerpoint/2010/main" val="2689858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5B75-172C-4768-A2EF-BC64D5F1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A1D6-8D32-4FA7-BF5C-90285D9A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https://en.wikipedia.org/wiki/Software-defined_radio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>
                <a:hlinkClick r:id="rId3"/>
              </a:rPr>
              <a:t>https://greatscottgadgets.com/hackrf/one/</a:t>
            </a:r>
            <a:endParaRPr lang="en-US" dirty="0"/>
          </a:p>
          <a:p>
            <a:r>
              <a:rPr lang="en-US" dirty="0"/>
              <a:t>[3] </a:t>
            </a:r>
            <a:r>
              <a:rPr lang="en-US" dirty="0">
                <a:hlinkClick r:id="rId4"/>
              </a:rPr>
              <a:t>https://www.sciencedirect.com/topics/engineering/software-defined-radio</a:t>
            </a:r>
            <a:endParaRPr lang="en-US" dirty="0"/>
          </a:p>
          <a:p>
            <a:r>
              <a:rPr lang="en-US" dirty="0"/>
              <a:t>[4] </a:t>
            </a:r>
            <a:r>
              <a:rPr lang="en-US" dirty="0">
                <a:hlinkClick r:id="rId5"/>
              </a:rPr>
              <a:t>https://www.viavisolutions.com/en-us/what-software-defined-radio-sdr</a:t>
            </a:r>
            <a:endParaRPr lang="en-US" dirty="0"/>
          </a:p>
          <a:p>
            <a:r>
              <a:rPr lang="en-US" dirty="0"/>
              <a:t>[5] </a:t>
            </a:r>
            <a:r>
              <a:rPr lang="en-US" dirty="0">
                <a:hlinkClick r:id="rId6"/>
              </a:rPr>
              <a:t>https://www.everythingrf.com/community/what-is-a-software-defined-radio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75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8C1F-A604-48FE-B655-3C82E847D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6451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4197-34E0-4C5C-90BC-9EEE30E8A1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6BDC-1109-48E8-98F8-EEA59834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Below are several key features and benefits of using SDR:</a:t>
            </a:r>
          </a:p>
          <a:p>
            <a:r>
              <a:rPr lang="en-US" dirty="0"/>
              <a:t>Reduce development cost and time to market by integrating software blocks rather than hardware redesign</a:t>
            </a:r>
          </a:p>
          <a:p>
            <a:r>
              <a:rPr lang="en-US" dirty="0"/>
              <a:t>Reduce innovation cycle</a:t>
            </a:r>
          </a:p>
          <a:p>
            <a:r>
              <a:rPr lang="en-US" dirty="0"/>
              <a:t>Protection against hardware obsolescence</a:t>
            </a:r>
          </a:p>
          <a:p>
            <a:r>
              <a:rPr lang="en-US" dirty="0"/>
              <a:t>In-field updates/upgrade of system capability via software download</a:t>
            </a:r>
          </a:p>
          <a:p>
            <a:r>
              <a:rPr lang="en-US" dirty="0"/>
              <a:t>Single hardware platform can support multiple communications protocols via software application loads</a:t>
            </a:r>
          </a:p>
          <a:p>
            <a:r>
              <a:rPr lang="en-US" dirty="0"/>
              <a:t>Multi-purpose platform supporting multiple application domains (e.g. Radio/EW)</a:t>
            </a:r>
          </a:p>
          <a:p>
            <a:r>
              <a:rPr lang="en-US" dirty="0"/>
              <a:t>Development of domain specific applications can be initiated on personal computers or COTS platform</a:t>
            </a:r>
          </a:p>
          <a:p>
            <a:r>
              <a:rPr lang="en-US" dirty="0"/>
              <a:t>COTS eco-system to simplify the software development can be used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20E1-07FA-4D2F-954B-0820CD3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E98C-A659-4ADC-9FED-AB866BA7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Safety.</a:t>
            </a:r>
          </a:p>
          <a:p>
            <a:endParaRPr lang="en-US" dirty="0"/>
          </a:p>
          <a:p>
            <a:r>
              <a:rPr lang="en-US" dirty="0"/>
              <a:t>Cell Phone Technology.</a:t>
            </a:r>
          </a:p>
          <a:p>
            <a:endParaRPr lang="en-US" dirty="0"/>
          </a:p>
          <a:p>
            <a:r>
              <a:rPr lang="en-US" dirty="0"/>
              <a:t>Military Applications.</a:t>
            </a:r>
          </a:p>
          <a:p>
            <a:endParaRPr lang="en-US" dirty="0"/>
          </a:p>
          <a:p>
            <a:r>
              <a:rPr lang="en-US" dirty="0"/>
              <a:t>Commercial use of SDR.</a:t>
            </a:r>
          </a:p>
        </p:txBody>
      </p:sp>
      <p:pic>
        <p:nvPicPr>
          <p:cNvPr id="1026" name="Picture 2" descr="https://cdn.everythingrf.com/community/1629895085949_637654918879454909.png">
            <a:extLst>
              <a:ext uri="{FF2B5EF4-FFF2-40B4-BE49-F238E27FC236}">
                <a16:creationId xmlns:a16="http://schemas.microsoft.com/office/drawing/2014/main" id="{522ECBA4-D563-4ADC-9960-99B4E2AE8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2" r="22732"/>
          <a:stretch/>
        </p:blipFill>
        <p:spPr bwMode="auto">
          <a:xfrm>
            <a:off x="5632173" y="1271741"/>
            <a:ext cx="6039679" cy="558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9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13E6-893E-4513-9396-A41ED4F0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5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ARCHITECTURE OF SDR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52F64-9F62-47FF-812F-38E290B49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-1567" r="-339" b="46668"/>
          <a:stretch/>
        </p:blipFill>
        <p:spPr>
          <a:xfrm>
            <a:off x="1041573" y="2236303"/>
            <a:ext cx="9900442" cy="3886201"/>
          </a:xfrm>
        </p:spPr>
      </p:pic>
    </p:spTree>
    <p:extLst>
      <p:ext uri="{BB962C8B-B14F-4D97-AF65-F5344CB8AC3E}">
        <p14:creationId xmlns:p14="http://schemas.microsoft.com/office/powerpoint/2010/main" val="160927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0021-2CCB-47EA-B8E7-C695ED4E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108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Diff b/w conventional and software radio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8D13DD-1271-42AF-AFF3-8D74ED277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067300"/>
              </p:ext>
            </p:extLst>
          </p:nvPr>
        </p:nvGraphicFramePr>
        <p:xfrm>
          <a:off x="838200" y="1825625"/>
          <a:ext cx="10515600" cy="454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009">
                  <a:extLst>
                    <a:ext uri="{9D8B030D-6E8A-4147-A177-3AD203B41FA5}">
                      <a16:colId xmlns:a16="http://schemas.microsoft.com/office/drawing/2014/main" val="3897003868"/>
                    </a:ext>
                  </a:extLst>
                </a:gridCol>
                <a:gridCol w="4055165">
                  <a:extLst>
                    <a:ext uri="{9D8B030D-6E8A-4147-A177-3AD203B41FA5}">
                      <a16:colId xmlns:a16="http://schemas.microsoft.com/office/drawing/2014/main" val="1657959846"/>
                    </a:ext>
                  </a:extLst>
                </a:gridCol>
                <a:gridCol w="4502426">
                  <a:extLst>
                    <a:ext uri="{9D8B030D-6E8A-4147-A177-3AD203B41FA5}">
                      <a16:colId xmlns:a16="http://schemas.microsoft.com/office/drawing/2014/main" val="483827282"/>
                    </a:ext>
                  </a:extLst>
                </a:gridCol>
              </a:tblGrid>
              <a:tr h="4605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Conventional 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 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01189"/>
                  </a:ext>
                </a:extLst>
              </a:tr>
              <a:tr h="1816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Application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dirty="0"/>
                        <a:t>Supports a fixed number of systems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US" dirty="0"/>
                        <a:t>Reconfigurability decided at the time of design.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US" dirty="0"/>
                        <a:t>May support multiple services, but chosen at the time of design.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Dynamically Support multiple variable systems, and protocol interfaces.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Interface with diverse systems.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Provide a wide range of services with variable QoS.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742656"/>
                  </a:ext>
                </a:extLst>
              </a:tr>
              <a:tr h="1135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Traditional RF Design,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Traditional baseband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Conventional Radio + Software Architecture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Reconfigurability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26269"/>
                  </a:ext>
                </a:extLst>
              </a:tr>
              <a:tr h="1135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Upgradability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Cannot be made as future proof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Typically radios are not upgradable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Ideally software radios could be future proof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Software upgrading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540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77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D9D6-C441-40FA-9A9D-420F40D6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CD5D8E-21BE-4B62-95FF-45DDE5365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560479"/>
              </p:ext>
            </p:extLst>
          </p:nvPr>
        </p:nvGraphicFramePr>
        <p:xfrm>
          <a:off x="1686338" y="1690687"/>
          <a:ext cx="8809384" cy="4458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692">
                  <a:extLst>
                    <a:ext uri="{9D8B030D-6E8A-4147-A177-3AD203B41FA5}">
                      <a16:colId xmlns:a16="http://schemas.microsoft.com/office/drawing/2014/main" val="1734558405"/>
                    </a:ext>
                  </a:extLst>
                </a:gridCol>
                <a:gridCol w="4404692">
                  <a:extLst>
                    <a:ext uri="{9D8B030D-6E8A-4147-A177-3AD203B41FA5}">
                      <a16:colId xmlns:a16="http://schemas.microsoft.com/office/drawing/2014/main" val="2457178353"/>
                    </a:ext>
                  </a:extLst>
                </a:gridCol>
              </a:tblGrid>
              <a:tr h="451397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923438"/>
                  </a:ext>
                </a:extLst>
              </a:tr>
              <a:tr h="779124">
                <a:tc>
                  <a:txBody>
                    <a:bodyPr/>
                    <a:lstStyle/>
                    <a:p>
                      <a:r>
                        <a:rPr lang="en-US" dirty="0"/>
                        <a:t>Low Cost:</a:t>
                      </a:r>
                    </a:p>
                    <a:p>
                      <a:r>
                        <a:rPr lang="en-US" dirty="0"/>
                        <a:t>    RTL2832U-Realtek SDR Dongle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24-1766Mhz.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09758"/>
                  </a:ext>
                </a:extLst>
              </a:tr>
              <a:tr h="1446945">
                <a:tc>
                  <a:txBody>
                    <a:bodyPr/>
                    <a:lstStyle/>
                    <a:p>
                      <a:r>
                        <a:rPr lang="en-US" dirty="0"/>
                        <a:t>Medium Cost: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FunCube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DonglePro</a:t>
                      </a:r>
                      <a:r>
                        <a:rPr lang="en-US" dirty="0"/>
                        <a:t> +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HackRF</a:t>
                      </a:r>
                      <a:r>
                        <a:rPr lang="en-US" dirty="0"/>
                        <a:t> One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BladeRF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150 </a:t>
                      </a:r>
                      <a:r>
                        <a:rPr lang="en-US" dirty="0" err="1"/>
                        <a:t>Khz</a:t>
                      </a:r>
                      <a:r>
                        <a:rPr lang="en-US" dirty="0"/>
                        <a:t> – 2.05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6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300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3.8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7770"/>
                  </a:ext>
                </a:extLst>
              </a:tr>
              <a:tr h="1780855">
                <a:tc>
                  <a:txBody>
                    <a:bodyPr/>
                    <a:lstStyle/>
                    <a:p>
                      <a:r>
                        <a:rPr lang="en-US" dirty="0"/>
                        <a:t>High Cost:</a:t>
                      </a:r>
                    </a:p>
                    <a:p>
                      <a:r>
                        <a:rPr lang="en-US" dirty="0"/>
                        <a:t>     USRP B200</a:t>
                      </a:r>
                    </a:p>
                    <a:p>
                      <a:r>
                        <a:rPr lang="en-US" dirty="0"/>
                        <a:t>     USRP B210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UmTRX</a:t>
                      </a:r>
                      <a:endParaRPr lang="en-US" dirty="0"/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Matchstiq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70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6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6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300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3.8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300 </a:t>
                      </a:r>
                      <a:r>
                        <a:rPr lang="en-US" dirty="0" err="1"/>
                        <a:t>Mhz</a:t>
                      </a:r>
                      <a:r>
                        <a:rPr lang="en-US" dirty="0"/>
                        <a:t> – 3.8 </a:t>
                      </a:r>
                      <a:r>
                        <a:rPr lang="en-US" dirty="0" err="1"/>
                        <a:t>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2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18E8-8E61-4C45-ABDC-85C61A4C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2711E6-8300-485A-853C-50F349484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595524"/>
              </p:ext>
            </p:extLst>
          </p:nvPr>
        </p:nvGraphicFramePr>
        <p:xfrm>
          <a:off x="1408041" y="1518664"/>
          <a:ext cx="9061176" cy="4968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392">
                  <a:extLst>
                    <a:ext uri="{9D8B030D-6E8A-4147-A177-3AD203B41FA5}">
                      <a16:colId xmlns:a16="http://schemas.microsoft.com/office/drawing/2014/main" val="1734558405"/>
                    </a:ext>
                  </a:extLst>
                </a:gridCol>
                <a:gridCol w="3020392">
                  <a:extLst>
                    <a:ext uri="{9D8B030D-6E8A-4147-A177-3AD203B41FA5}">
                      <a16:colId xmlns:a16="http://schemas.microsoft.com/office/drawing/2014/main" val="2457178353"/>
                    </a:ext>
                  </a:extLst>
                </a:gridCol>
                <a:gridCol w="3020392">
                  <a:extLst>
                    <a:ext uri="{9D8B030D-6E8A-4147-A177-3AD203B41FA5}">
                      <a16:colId xmlns:a16="http://schemas.microsoft.com/office/drawing/2014/main" val="415390877"/>
                    </a:ext>
                  </a:extLst>
                </a:gridCol>
              </a:tblGrid>
              <a:tr h="425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Closed or Open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923438"/>
                  </a:ext>
                </a:extLst>
              </a:tr>
              <a:tr h="1961231">
                <a:tc>
                  <a:txBody>
                    <a:bodyPr/>
                    <a:lstStyle/>
                    <a:p>
                      <a:r>
                        <a:rPr lang="en-US" dirty="0"/>
                        <a:t>Windows, Mac and Linux</a:t>
                      </a:r>
                    </a:p>
                    <a:p>
                      <a:r>
                        <a:rPr lang="en-US" dirty="0"/>
                        <a:t>    GNU Radio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</a:t>
                      </a:r>
                      <a:r>
                        <a:rPr lang="en-US" dirty="0" err="1"/>
                        <a:t>GrOsmoSDR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</a:t>
                      </a:r>
                      <a:r>
                        <a:rPr lang="en-US" dirty="0" err="1"/>
                        <a:t>Linrad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Toolkit made by most SDR Software includes GNU Radio Companion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Library used to interface with hardware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Spectrum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Source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Open Source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09758"/>
                  </a:ext>
                </a:extLst>
              </a:tr>
              <a:tr h="1419221"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</a:p>
                    <a:p>
                      <a:r>
                        <a:rPr lang="en-US" dirty="0"/>
                        <a:t>     SDR#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 HDSDR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Spectrum Viewer</a:t>
                      </a:r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Spectrum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Closed Source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Closed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7770"/>
                  </a:ext>
                </a:extLst>
              </a:tr>
              <a:tr h="837750">
                <a:tc>
                  <a:txBody>
                    <a:bodyPr/>
                    <a:lstStyle/>
                    <a:p>
                      <a:r>
                        <a:rPr lang="en-US" dirty="0"/>
                        <a:t>Mac and Linux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Gqrx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Spectrum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2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60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1644</Words>
  <Application>Microsoft Office PowerPoint</Application>
  <PresentationFormat>Widescreen</PresentationFormat>
  <Paragraphs>260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SOFTWARE DEFINED RADIO</vt:lpstr>
      <vt:lpstr>What is Software Defined Radio?</vt:lpstr>
      <vt:lpstr>If Software Does Everything What is The Role of Hardware?</vt:lpstr>
      <vt:lpstr>BENEFITS</vt:lpstr>
      <vt:lpstr>Applications of SDR</vt:lpstr>
      <vt:lpstr>ARCHITECTURE OF SDR</vt:lpstr>
      <vt:lpstr>Diff b/w conventional and software radio</vt:lpstr>
      <vt:lpstr>Hardware</vt:lpstr>
      <vt:lpstr>Software</vt:lpstr>
      <vt:lpstr>Working of SDR</vt:lpstr>
      <vt:lpstr>What is Complex Signal?</vt:lpstr>
      <vt:lpstr>Positive and Negative Frequencies</vt:lpstr>
      <vt:lpstr>Complex Signals – Another View </vt:lpstr>
      <vt:lpstr>Nyquist Theorem and Complex Signals</vt:lpstr>
      <vt:lpstr>How To Make a Complex Signal</vt:lpstr>
      <vt:lpstr>SDR Receiver</vt:lpstr>
      <vt:lpstr>Analog RF Tuner IF Filter</vt:lpstr>
      <vt:lpstr>Analog RF Tuner IF Filter</vt:lpstr>
      <vt:lpstr>Analog RF Tuner IF Filter</vt:lpstr>
      <vt:lpstr>Analog RF Tuner Receiver Mixing</vt:lpstr>
      <vt:lpstr>Analog RF Tuner Receiver Mixing</vt:lpstr>
      <vt:lpstr>DDC: Two-Step Signal Processing</vt:lpstr>
      <vt:lpstr>Complex Digital Translation</vt:lpstr>
      <vt:lpstr>Filter Band limiting</vt:lpstr>
      <vt:lpstr>LPF Output Signal Decimation</vt:lpstr>
      <vt:lpstr>Software Radio Transmitter</vt:lpstr>
      <vt:lpstr>Digital Upconverter</vt:lpstr>
      <vt:lpstr>Complex Interpolating Filter</vt:lpstr>
      <vt:lpstr>Frequency Domain View</vt:lpstr>
      <vt:lpstr>Frequency Domain View</vt:lpstr>
      <vt:lpstr>DDC and DUC: Two-Step Signal Processors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DEFINED RADIO</dc:title>
  <dc:creator>Ubaid Rehman</dc:creator>
  <cp:lastModifiedBy>Ubaid Rehman</cp:lastModifiedBy>
  <cp:revision>45</cp:revision>
  <dcterms:created xsi:type="dcterms:W3CDTF">2024-05-15T04:55:24Z</dcterms:created>
  <dcterms:modified xsi:type="dcterms:W3CDTF">2024-05-16T14:45:27Z</dcterms:modified>
</cp:coreProperties>
</file>